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24" r:id="rId1"/>
  </p:sldMasterIdLst>
  <p:notesMasterIdLst>
    <p:notesMasterId r:id="rId6"/>
  </p:notesMasterIdLst>
  <p:sldIdLst>
    <p:sldId id="256" r:id="rId2"/>
    <p:sldId id="274" r:id="rId3"/>
    <p:sldId id="271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66CCFF"/>
    <a:srgbClr val="0066FF"/>
    <a:srgbClr val="0B0FC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56" autoAdjust="0"/>
  </p:normalViewPr>
  <p:slideViewPr>
    <p:cSldViewPr>
      <p:cViewPr varScale="1">
        <p:scale>
          <a:sx n="101" d="100"/>
          <a:sy n="101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-1\spc\&#1041;&#1080;&#1079;&#1085;&#1077;&#1089;%20&#1087;&#1083;&#1072;&#1085;\&#1055;&#1088;&#1077;&#1079;&#1077;&#1085;&#1090;&#1072;&#1094;&#1080;&#1103;\&#1043;&#1088;&#1072;&#1092;&#1080;&#1082;&#1080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-1\spc\&#1041;&#1080;&#1079;&#1085;&#1077;&#1089;%20&#1087;&#1083;&#1072;&#1085;\&#1055;&#1088;&#1077;&#1079;&#1077;&#1085;&#1090;&#1072;&#1094;&#1080;&#1103;\&#1043;&#1088;&#1072;&#1092;&#1080;&#1082;&#1080;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581666806203924E-2"/>
          <c:y val="2.5958697241317032E-2"/>
          <c:w val="0.89943970450678601"/>
          <c:h val="0.93897267367556181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rgbClr val="1F497D">
                    <a:lumMod val="40000"/>
                    <a:lumOff val="60000"/>
                  </a:srgbClr>
                </a:gs>
                <a:gs pos="17000">
                  <a:srgbClr val="8064A2">
                    <a:lumMod val="75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0" scaled="0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Лист1!$C$1:$C$10</c:f>
              <c:numCache>
                <c:formatCode>General</c:formatCode>
                <c:ptCount val="10"/>
                <c:pt idx="0">
                  <c:v>18</c:v>
                </c:pt>
                <c:pt idx="1">
                  <c:v>5</c:v>
                </c:pt>
                <c:pt idx="2">
                  <c:v>1</c:v>
                </c:pt>
                <c:pt idx="3">
                  <c:v>18</c:v>
                </c:pt>
                <c:pt idx="4">
                  <c:v>6</c:v>
                </c:pt>
                <c:pt idx="5">
                  <c:v>5</c:v>
                </c:pt>
                <c:pt idx="6">
                  <c:v>8.5</c:v>
                </c:pt>
                <c:pt idx="7">
                  <c:v>5</c:v>
                </c:pt>
                <c:pt idx="8">
                  <c:v>2.5</c:v>
                </c:pt>
                <c:pt idx="9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2-49F1-8946-FCCE83DB7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435200"/>
        <c:axId val="76439936"/>
        <c:axId val="0"/>
      </c:bar3DChart>
      <c:catAx>
        <c:axId val="74435200"/>
        <c:scaling>
          <c:orientation val="minMax"/>
        </c:scaling>
        <c:delete val="1"/>
        <c:axPos val="r"/>
        <c:majorTickMark val="none"/>
        <c:minorTickMark val="none"/>
        <c:tickLblPos val="none"/>
        <c:crossAx val="76439936"/>
        <c:crosses val="autoZero"/>
        <c:auto val="1"/>
        <c:lblAlgn val="ctr"/>
        <c:lblOffset val="100"/>
        <c:noMultiLvlLbl val="0"/>
      </c:catAx>
      <c:valAx>
        <c:axId val="76439936"/>
        <c:scaling>
          <c:orientation val="maxMin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744352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286365245835312E-2"/>
          <c:y val="0"/>
          <c:w val="0.88399014466851489"/>
          <c:h val="0.93265065572980665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>
              <a:gsLst>
                <a:gs pos="100000">
                  <a:srgbClr val="FF0000">
                    <a:alpha val="80000"/>
                  </a:srgbClr>
                </a:gs>
                <a:gs pos="50000">
                  <a:srgbClr val="FFC000"/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Лист1!$B$1:$B$10</c:f>
              <c:numCache>
                <c:formatCode>General</c:formatCode>
                <c:ptCount val="10"/>
                <c:pt idx="0">
                  <c:v>50</c:v>
                </c:pt>
                <c:pt idx="1">
                  <c:v>50</c:v>
                </c:pt>
                <c:pt idx="2">
                  <c:v>100</c:v>
                </c:pt>
                <c:pt idx="3">
                  <c:v>100</c:v>
                </c:pt>
                <c:pt idx="4">
                  <c:v>150</c:v>
                </c:pt>
                <c:pt idx="5">
                  <c:v>250</c:v>
                </c:pt>
                <c:pt idx="6">
                  <c:v>300</c:v>
                </c:pt>
                <c:pt idx="7">
                  <c:v>500</c:v>
                </c:pt>
                <c:pt idx="8">
                  <c:v>1000</c:v>
                </c:pt>
                <c:pt idx="9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33-432F-BA27-7408B6B03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gapDepth val="447"/>
        <c:shape val="box"/>
        <c:axId val="76478720"/>
        <c:axId val="76480512"/>
        <c:axId val="0"/>
      </c:bar3DChart>
      <c:catAx>
        <c:axId val="76478720"/>
        <c:scaling>
          <c:orientation val="minMax"/>
        </c:scaling>
        <c:delete val="1"/>
        <c:axPos val="l"/>
        <c:majorTickMark val="none"/>
        <c:minorTickMark val="none"/>
        <c:tickLblPos val="none"/>
        <c:crossAx val="76480512"/>
        <c:crosses val="autoZero"/>
        <c:auto val="1"/>
        <c:lblAlgn val="ctr"/>
        <c:lblOffset val="100"/>
        <c:noMultiLvlLbl val="0"/>
      </c:catAx>
      <c:valAx>
        <c:axId val="76480512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764787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aseline="0"/>
            </a:pPr>
            <a:r>
              <a:rPr lang="ru-RU" sz="1000" baseline="0" dirty="0">
                <a:solidFill>
                  <a:schemeClr val="accent2">
                    <a:lumMod val="75000"/>
                  </a:schemeClr>
                </a:solidFill>
              </a:rPr>
              <a:t>Стоимость комплексного проекта, </a:t>
            </a:r>
            <a:r>
              <a:rPr lang="ru-RU" sz="1000" b="0" i="0" baseline="0" dirty="0">
                <a:solidFill>
                  <a:schemeClr val="accent2">
                    <a:lumMod val="75000"/>
                  </a:schemeClr>
                </a:solidFill>
              </a:rPr>
              <a:t>млн.руб.</a:t>
            </a:r>
          </a:p>
        </c:rich>
      </c:tx>
      <c:layout>
        <c:manualLayout>
          <c:xMode val="edge"/>
          <c:yMode val="edge"/>
          <c:x val="5.9348797845991619E-2"/>
          <c:y val="0.2731994919954446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Стоимость комплексного проекта, млн.руб.</c:v>
                </c:pt>
              </c:strCache>
            </c:strRef>
          </c:tx>
          <c:dLbls>
            <c:dLbl>
              <c:idx val="0"/>
              <c:layout>
                <c:manualLayout>
                  <c:x val="-7.3128720991785301E-2"/>
                  <c:y val="5.9046801817342294E-2"/>
                </c:manualLayout>
              </c:layout>
              <c:tx>
                <c:rich>
                  <a:bodyPr/>
                  <a:lstStyle/>
                  <a:p>
                    <a:r>
                      <a:rPr lang="en-US" sz="1000" baseline="0" dirty="0"/>
                      <a:t>10 %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1B8-4883-ABE1-1417984D5988}"/>
                </c:ext>
              </c:extLst>
            </c:dLbl>
            <c:dLbl>
              <c:idx val="1"/>
              <c:layout>
                <c:manualLayout>
                  <c:x val="8.1530973682663252E-2"/>
                  <c:y val="-9.9899962382348093E-2"/>
                </c:manualLayout>
              </c:layout>
              <c:tx>
                <c:rich>
                  <a:bodyPr/>
                  <a:lstStyle/>
                  <a:p>
                    <a:r>
                      <a:rPr lang="en-US" sz="1000" baseline="0" dirty="0"/>
                      <a:t>90 %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1B8-4883-ABE1-1417984D59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средства 18,18 млн.руб.</c:v>
                </c:pt>
                <c:pt idx="1">
                  <c:v>Бюджетные средства 155,40 млн.руб.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18.183911120000122</c:v>
                </c:pt>
                <c:pt idx="1">
                  <c:v>155.40459999999999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B8-4883-ABE1-1417984D59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0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aseline="0"/>
            </a:pPr>
            <a:endParaRPr lang="ru-RU"/>
          </a:p>
        </c:txPr>
      </c:legendEntry>
      <c:layout>
        <c:manualLayout>
          <c:xMode val="edge"/>
          <c:yMode val="edge"/>
          <c:x val="0"/>
          <c:y val="0.70718214545362357"/>
          <c:w val="0.92537798087793666"/>
          <c:h val="0.11408259706036535"/>
        </c:manualLayout>
      </c:layout>
      <c:overlay val="0"/>
      <c:txPr>
        <a:bodyPr/>
        <a:lstStyle/>
        <a:p>
          <a:pPr>
            <a:defRPr sz="7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D552F-E6C3-420B-8CEB-7797A30E1BF5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AE865-8D0D-4102-AD35-CD80AC48F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ECA6BB6-855D-4399-8057-4D975AE97E95}" type="datetime1">
              <a:rPr lang="ru-RU" smtClean="0"/>
              <a:pPr/>
              <a:t>22.01.2024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CC84DD-6483-4DCC-BBC6-0FAF2F6E2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CF1F-6924-4280-8245-F7BAB9ABBC1B}" type="datetime1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84DD-6483-4DCC-BBC6-0FAF2F6E2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174AFFC-0EB1-499F-9154-E2C759E6BEEC}" type="datetime1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ECC84DD-6483-4DCC-BBC6-0FAF2F6E2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74E1-4283-4A63-8761-377B4D2A5EB5}" type="datetime1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CC84DD-6483-4DCC-BBC6-0FAF2F6E2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7675-5D95-4BB8-B5D2-E4A085DA69B5}" type="datetime1">
              <a:rPr lang="ru-RU" smtClean="0"/>
              <a:pPr/>
              <a:t>22.01.2024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ECC84DD-6483-4DCC-BBC6-0FAF2F6E2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E4A1C02-D91E-49D5-8F8D-A7017919B8D1}" type="datetime1">
              <a:rPr lang="ru-RU" smtClean="0"/>
              <a:pPr/>
              <a:t>22.01.2024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ECC84DD-6483-4DCC-BBC6-0FAF2F6E2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7CB8E09-38E9-45FD-8DFD-1C7B2F8D787F}" type="datetime1">
              <a:rPr lang="ru-RU" smtClean="0"/>
              <a:pPr/>
              <a:t>22.01.2024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ECC84DD-6483-4DCC-BBC6-0FAF2F6E2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14600-C16D-44D3-A605-2D7B6F2D5C81}" type="datetime1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CC84DD-6483-4DCC-BBC6-0FAF2F6E2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AC26-531B-4786-A77E-0B4C9E7F9FDB}" type="datetime1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CC84DD-6483-4DCC-BBC6-0FAF2F6E2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7AD1-AA0F-4FF3-BDFE-D19248ADF469}" type="datetime1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CC84DD-6483-4DCC-BBC6-0FAF2F6E2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188DBCA-2768-457A-B759-9CD2234F18C5}" type="datetime1">
              <a:rPr lang="ru-RU" smtClean="0"/>
              <a:pPr/>
              <a:t>22.01.2024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ECC84DD-6483-4DCC-BBC6-0FAF2F6E2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8E5E02-4B27-4249-9A5D-6066C8A5D767}" type="datetime1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CC84DD-6483-4DCC-BBC6-0FAF2F6E2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chart" Target="../charts/chart2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chart" Target="../charts/chart1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7380312" cy="6858000"/>
          </a:xfrm>
          <a:prstGeom prst="rect">
            <a:avLst/>
          </a:prstGeom>
          <a:gradFill flip="none" rotWithShape="1">
            <a:gsLst>
              <a:gs pos="38000">
                <a:schemeClr val="tx2">
                  <a:lumMod val="50000"/>
                  <a:alpha val="86000"/>
                </a:schemeClr>
              </a:gs>
              <a:gs pos="100000">
                <a:schemeClr val="tx2">
                  <a:lumMod val="75000"/>
                  <a:alpha val="7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484784"/>
            <a:ext cx="7236296" cy="2376264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chemeClr val="bg1">
                    <a:lumMod val="95000"/>
                  </a:schemeClr>
                </a:solidFill>
              </a:rPr>
              <a:t>Комплексный проект</a:t>
            </a:r>
            <a:r>
              <a:rPr lang="en-US" sz="2400" b="1" u="sng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b="1" u="sng" dirty="0">
                <a:solidFill>
                  <a:schemeClr val="bg1">
                    <a:lumMod val="95000"/>
                  </a:schemeClr>
                </a:solidFill>
              </a:rPr>
              <a:t>«Разработка и освоение серийного производства коаксиальных ВЧ и СВЧ резистивных поглотителей (фиксированных аттенюаторов) с уровнем входной мощности более 30 Вт», шифр «Аттенюатор-ПР»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Изображение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4016" y="188640"/>
            <a:ext cx="2627784" cy="428745"/>
          </a:xfrm>
          <a:prstGeom prst="rect">
            <a:avLst/>
          </a:prstGeom>
        </p:spPr>
      </p:pic>
      <p:pic>
        <p:nvPicPr>
          <p:cNvPr id="9" name="bronze_01grad.jpg"/>
          <p:cNvPicPr/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5918" r="51966"/>
          <a:stretch>
            <a:fillRect/>
          </a:stretch>
        </p:blipFill>
        <p:spPr>
          <a:xfrm flipH="1">
            <a:off x="7380312" y="0"/>
            <a:ext cx="1800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5496" y="3789040"/>
            <a:ext cx="7092280" cy="115212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в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рамках реализации государственной программы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«Развитие электронной и радиоэлектронной промышленности»</a:t>
            </a:r>
          </a:p>
        </p:txBody>
      </p:sp>
      <p:pic>
        <p:nvPicPr>
          <p:cNvPr id="13" name="Рисунок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198449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CDE367C0-6AEC-4177-AEA5-A7B6DFCC6704}"/>
              </a:ext>
            </a:extLst>
          </p:cNvPr>
          <p:cNvSpPr txBox="1"/>
          <p:nvPr/>
        </p:nvSpPr>
        <p:spPr>
          <a:xfrm>
            <a:off x="248787" y="5672861"/>
            <a:ext cx="4323213" cy="492443"/>
          </a:xfrm>
          <a:prstGeom prst="rect">
            <a:avLst/>
          </a:prstGeom>
          <a:ln w="19050">
            <a:solidFill>
              <a:srgbClr val="FFFF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Наименование технологического направления: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Электронные компоненты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174412"/>
            <a:ext cx="5135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Технический облик продуктов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48680"/>
            <a:ext cx="4427984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16297" y="583849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Ключевые технологии продуктов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4644008" y="6477000"/>
            <a:ext cx="533400" cy="381000"/>
          </a:xfrm>
        </p:spPr>
        <p:txBody>
          <a:bodyPr/>
          <a:lstStyle/>
          <a:p>
            <a:fld id="{7ECC84DD-6483-4DCC-BBC6-0FAF2F6E232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23528" y="6093296"/>
            <a:ext cx="6192688" cy="27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>
                <a:ea typeface="Calibri" pitchFamily="34" charset="0"/>
                <a:cs typeface="Times New Roman" pitchFamily="18" charset="0"/>
              </a:rPr>
              <a:t>Планируемая страна производства серийной партии: </a:t>
            </a: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Российская</a:t>
            </a:r>
            <a:r>
              <a:rPr kumimoji="0" lang="ru-RU" sz="13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300" dirty="0"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13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едерация</a:t>
            </a:r>
            <a:endParaRPr kumimoji="0" lang="ru-RU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8" name="Рисунок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989" y="116632"/>
            <a:ext cx="198449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784" y="6430087"/>
            <a:ext cx="1944216" cy="42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6 dB Fixed Attenuator, SMA Male to SMA Female Directional Black Anodized Aluminum Heatsink Body Rated to 50 Watts Up to 18 GH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35496" y="816240"/>
          <a:ext cx="8640960" cy="338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Компоненты предшествующих технологических пределов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0" marT="18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0" marT="180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Внешний вид</a:t>
                      </a:r>
                    </a:p>
                  </a:txBody>
                  <a:tcPr marL="18000" marR="0" marT="180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5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Электронный компонент 1. Резистивный поглотитель ПР1-25 до 50 Вт. Аналог: PE7020, ф.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Pasternack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Технические параметры соответствуют аналогу, возможно ограничение импорта.</a:t>
                      </a:r>
                    </a:p>
                  </a:txBody>
                  <a:tcPr marL="18000" marR="0" marT="180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ср.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вх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= 50 Вт,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вх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имп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= 500 Вт,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Аном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3 – 40 дБ, </a:t>
                      </a: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±(0,3 – 1,5)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дБ,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 = 0 – 18 ГГц, КСВН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1,35</a:t>
                      </a:r>
                    </a:p>
                  </a:txBody>
                  <a:tcPr marL="18000" marR="0" marT="18000" marB="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18000" marR="0" marT="180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4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Электронный компонент 2. ПР1-25 до 150 Вт. Аналог: 769A, ф.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Narda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Microwave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Технические параметры соответствуют аналогу, возможно ограничение импорта.</a:t>
                      </a:r>
                    </a:p>
                  </a:txBody>
                  <a:tcPr marL="18000" marR="0" marT="180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ср.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вх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= 150 Вт,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вх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имп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= 3000 Вт,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Аном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3 – 30 дБ, </a:t>
                      </a: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±(0,5 – 1,5)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дБ,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 = 0 – 6 ГГц, КСВН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1,35</a:t>
                      </a:r>
                    </a:p>
                  </a:txBody>
                  <a:tcPr marL="18000" marR="0" marT="18000" marB="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18000" marR="0" marT="180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349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Электронный компонент 3. ПР1-25 до 500 Вт. Аналог: PE7AP418 ф.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Pasternack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Технические параметры превосходят характеристики аналога, возможно ограничение импорта.</a:t>
                      </a:r>
                    </a:p>
                  </a:txBody>
                  <a:tcPr marL="18000" marR="0" marT="180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ср.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вх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= 500 Вт,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вх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имп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= 5000 Вт,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Аном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10 – 40 дБ, </a:t>
                      </a: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±(0,5 – 1,75)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дБ,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 = 0 – 5 ГГц, КСВН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1,35</a:t>
                      </a:r>
                    </a:p>
                    <a:p>
                      <a:pPr algn="l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0" marT="18000" marB="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18000" marR="0" marT="180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6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Электронный компонент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ПР1-25 до 1000 Вт. Аналог: PE7423 ф.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Pasternack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Технические параметры превосходят характеристики аналога, возможно ограничение импорта. </a:t>
                      </a:r>
                    </a:p>
                  </a:txBody>
                  <a:tcPr marL="18000" marR="0" marT="180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ср.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вх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= 1000 Вт,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вх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имп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= 5000 Вт,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Аном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40, 50 дБ, </a:t>
                      </a: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±(0,75 – 2,5)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дБ,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 = 0 – 3 ГГц, КСВН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0" marT="18000" marB="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18000" marR="0" marT="180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484784"/>
            <a:ext cx="620354" cy="52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2132856"/>
            <a:ext cx="578108" cy="5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2780928"/>
            <a:ext cx="648072" cy="52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3501008"/>
            <a:ext cx="60940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7300174" y="4293096"/>
            <a:ext cx="1843826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Составные части поглотителей </a:t>
            </a:r>
            <a:r>
              <a:rPr lang="ru-RU" sz="1000" b="1" u="sng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не содержат свинца</a:t>
            </a:r>
            <a:r>
              <a:rPr lang="ru-RU" sz="10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и в отличие от импортных аналогов, - </a:t>
            </a:r>
            <a:r>
              <a:rPr lang="ru-RU" sz="1000" u="sng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керамики на основе </a:t>
            </a:r>
            <a:r>
              <a:rPr lang="ru-RU" sz="1000" b="1" u="sng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оксида бериллия (</a:t>
            </a:r>
            <a:r>
              <a:rPr lang="ru-RU" sz="1000" b="1" u="sng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BeO</a:t>
            </a:r>
            <a:r>
              <a:rPr lang="ru-RU" sz="10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)</a:t>
            </a:r>
            <a:r>
              <a:rPr lang="ru-RU" sz="10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0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являющегося канцерогеном. </a:t>
            </a:r>
            <a:r>
              <a:rPr lang="ru-RU" sz="10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Удешевляет производство и утилизацию, снижает экологические риски.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4293096"/>
            <a:ext cx="68762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00">
              <a:lnSpc>
                <a:spcPts val="1400"/>
              </a:lnSpc>
            </a:pPr>
            <a:r>
              <a:rPr lang="ru-RU" sz="1200" dirty="0"/>
              <a:t>На территории Российской Федерации при реализации комплексного проекта планируются к привлечению:</a:t>
            </a:r>
            <a:r>
              <a:rPr lang="en-US" sz="1200" dirty="0"/>
              <a:t> </a:t>
            </a:r>
            <a:r>
              <a:rPr lang="ru-RU" sz="1200" dirty="0"/>
              <a:t>АО «Иркутский релейный завод» (664075, Иркутская обл., г. Иркутск, ул. Байкальская, 239) для разработки/изготовления коаксиальных СВЧ соединителей;</a:t>
            </a:r>
            <a:r>
              <a:rPr lang="ru-RU" sz="1200" b="1" dirty="0"/>
              <a:t> </a:t>
            </a:r>
            <a:r>
              <a:rPr lang="ru-RU" sz="1200" dirty="0"/>
              <a:t>ООО «</a:t>
            </a:r>
            <a:r>
              <a:rPr lang="ru-RU" sz="1200" dirty="0" err="1"/>
              <a:t>Элма-пасты</a:t>
            </a:r>
            <a:r>
              <a:rPr lang="ru-RU" sz="1200" dirty="0"/>
              <a:t>» (г. Зеленоград, проезд № 4922, стр. 10) для изготовления материалов.</a:t>
            </a:r>
          </a:p>
          <a:p>
            <a:pPr indent="263525" algn="just">
              <a:lnSpc>
                <a:spcPts val="1400"/>
              </a:lnSpc>
            </a:pPr>
            <a:r>
              <a:rPr lang="ru-RU" sz="1200" dirty="0"/>
              <a:t>Также в рамках комплексного проекта планируется привлечение лицензиаров и поставщиков: ООО «РЦ «АСКОН-Поволжье», ООО «Тор» и других.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784" y="6430087"/>
            <a:ext cx="1944216" cy="42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548680"/>
            <a:ext cx="4427984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4716016" y="6504384"/>
            <a:ext cx="533400" cy="381000"/>
          </a:xfrm>
        </p:spPr>
        <p:txBody>
          <a:bodyPr/>
          <a:lstStyle/>
          <a:p>
            <a:fld id="{7ECC84DD-6483-4DCC-BBC6-0FAF2F6E232C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20" name="Рисунок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989" y="116632"/>
            <a:ext cx="198449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0" y="174412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Технический облик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продуктов.Технический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уровень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0" y="548680"/>
            <a:ext cx="4427984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202284" y="3129150"/>
            <a:ext cx="2667097" cy="0"/>
          </a:xfrm>
          <a:prstGeom prst="line">
            <a:avLst/>
          </a:prstGeom>
          <a:ln>
            <a:headEnd type="oval" w="lg" len="lg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cxnSpLocks/>
          </p:cNvCxnSpPr>
          <p:nvPr/>
        </p:nvCxnSpPr>
        <p:spPr>
          <a:xfrm>
            <a:off x="12003067" y="6403975"/>
            <a:ext cx="188933" cy="0"/>
          </a:xfrm>
          <a:prstGeom prst="line">
            <a:avLst/>
          </a:prstGeom>
          <a:ln w="28575">
            <a:solidFill>
              <a:srgbClr val="002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201703" y="2754105"/>
            <a:ext cx="2667097" cy="0"/>
          </a:xfrm>
          <a:prstGeom prst="line">
            <a:avLst/>
          </a:prstGeom>
          <a:ln>
            <a:headEnd type="oval" w="lg" len="lg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192447" y="2379329"/>
            <a:ext cx="2667097" cy="0"/>
          </a:xfrm>
          <a:prstGeom prst="line">
            <a:avLst/>
          </a:prstGeom>
          <a:ln>
            <a:headEnd type="oval" w="lg" len="lg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197093" y="2008333"/>
            <a:ext cx="2667097" cy="0"/>
          </a:xfrm>
          <a:prstGeom prst="line">
            <a:avLst/>
          </a:prstGeom>
          <a:ln>
            <a:headEnd type="oval" w="lg" len="lg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97094" y="1633496"/>
            <a:ext cx="2667097" cy="0"/>
          </a:xfrm>
          <a:prstGeom prst="line">
            <a:avLst/>
          </a:prstGeom>
          <a:ln>
            <a:headEnd type="oval" w="lg" len="lg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195972" y="1255858"/>
            <a:ext cx="2667097" cy="0"/>
          </a:xfrm>
          <a:prstGeom prst="line">
            <a:avLst/>
          </a:prstGeom>
          <a:ln>
            <a:headEnd type="oval" w="lg" len="lg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199710" y="4271356"/>
            <a:ext cx="2667097" cy="0"/>
          </a:xfrm>
          <a:prstGeom prst="line">
            <a:avLst/>
          </a:prstGeom>
          <a:ln>
            <a:headEnd type="oval" w="lg" len="lg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204066" y="3885746"/>
            <a:ext cx="2667097" cy="0"/>
          </a:xfrm>
          <a:prstGeom prst="line">
            <a:avLst/>
          </a:prstGeom>
          <a:ln>
            <a:headEnd type="oval" w="lg" len="lg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201432" y="3531380"/>
            <a:ext cx="2667097" cy="0"/>
          </a:xfrm>
          <a:prstGeom prst="line">
            <a:avLst/>
          </a:prstGeom>
          <a:ln>
            <a:headEnd type="oval" w="lg" len="lg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0" name="Диаграмма 49"/>
          <p:cNvGraphicFramePr/>
          <p:nvPr/>
        </p:nvGraphicFramePr>
        <p:xfrm>
          <a:off x="107504" y="1052736"/>
          <a:ext cx="2952256" cy="4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1" name="Диаграмма 50"/>
          <p:cNvGraphicFramePr/>
          <p:nvPr/>
        </p:nvGraphicFramePr>
        <p:xfrm>
          <a:off x="6012088" y="1041576"/>
          <a:ext cx="295232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2" name="Прямая соединительная линия 51"/>
          <p:cNvCxnSpPr/>
          <p:nvPr/>
        </p:nvCxnSpPr>
        <p:spPr>
          <a:xfrm flipV="1">
            <a:off x="3200328" y="4656290"/>
            <a:ext cx="2671544" cy="258"/>
          </a:xfrm>
          <a:prstGeom prst="line">
            <a:avLst/>
          </a:prstGeom>
          <a:ln>
            <a:headEnd type="oval" w="lg" len="lg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3" name="Picture 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776" y="609528"/>
            <a:ext cx="921487" cy="9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848" y="1041576"/>
            <a:ext cx="868802" cy="105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3976" y="1617640"/>
            <a:ext cx="873145" cy="91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864" y="1833664"/>
            <a:ext cx="1042563" cy="100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4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784" y="2409728"/>
            <a:ext cx="811788" cy="73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4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872" y="2697760"/>
            <a:ext cx="818122" cy="88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4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7952" y="3129808"/>
            <a:ext cx="968714" cy="72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4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7792" y="3561856"/>
            <a:ext cx="832603" cy="69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4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4008" y="4065913"/>
            <a:ext cx="794740" cy="37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4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91808" y="4425952"/>
            <a:ext cx="579201" cy="5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Прямоугольник 45"/>
          <p:cNvSpPr>
            <a:spLocks noChangeArrowheads="1"/>
          </p:cNvSpPr>
          <p:nvPr/>
        </p:nvSpPr>
        <p:spPr bwMode="auto">
          <a:xfrm>
            <a:off x="179440" y="681536"/>
            <a:ext cx="27363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Рабочий диапазон частот, ГГц</a:t>
            </a:r>
          </a:p>
        </p:txBody>
      </p:sp>
      <p:sp>
        <p:nvSpPr>
          <p:cNvPr id="64" name="Прямоугольник 46"/>
          <p:cNvSpPr>
            <a:spLocks noChangeArrowheads="1"/>
          </p:cNvSpPr>
          <p:nvPr/>
        </p:nvSpPr>
        <p:spPr bwMode="auto">
          <a:xfrm>
            <a:off x="5940080" y="609528"/>
            <a:ext cx="29523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Номинальная входная мощность, Вт</a:t>
            </a:r>
          </a:p>
        </p:txBody>
      </p:sp>
      <p:sp>
        <p:nvSpPr>
          <p:cNvPr id="65" name="Прямоугольник 46"/>
          <p:cNvSpPr>
            <a:spLocks noChangeArrowheads="1"/>
          </p:cNvSpPr>
          <p:nvPr/>
        </p:nvSpPr>
        <p:spPr bwMode="auto">
          <a:xfrm>
            <a:off x="4572000" y="620688"/>
            <a:ext cx="8956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ПР1-25</a:t>
            </a:r>
          </a:p>
        </p:txBody>
      </p:sp>
      <p:sp>
        <p:nvSpPr>
          <p:cNvPr id="67" name="Овал 66"/>
          <p:cNvSpPr/>
          <p:nvPr/>
        </p:nvSpPr>
        <p:spPr>
          <a:xfrm>
            <a:off x="6419850" y="5038725"/>
            <a:ext cx="1392510" cy="1342603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800"/>
          </a:p>
        </p:txBody>
      </p:sp>
      <p:sp>
        <p:nvSpPr>
          <p:cNvPr id="68" name="TextBox 22"/>
          <p:cNvSpPr txBox="1">
            <a:spLocks noChangeArrowheads="1"/>
          </p:cNvSpPr>
          <p:nvPr/>
        </p:nvSpPr>
        <p:spPr bwMode="auto">
          <a:xfrm>
            <a:off x="7812360" y="5229200"/>
            <a:ext cx="7200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dirty="0"/>
              <a:t>ПР1-25</a:t>
            </a:r>
          </a:p>
        </p:txBody>
      </p:sp>
      <p:sp>
        <p:nvSpPr>
          <p:cNvPr id="69" name="TextBox 25"/>
          <p:cNvSpPr txBox="1">
            <a:spLocks noChangeArrowheads="1"/>
          </p:cNvSpPr>
          <p:nvPr/>
        </p:nvSpPr>
        <p:spPr bwMode="auto">
          <a:xfrm>
            <a:off x="6516216" y="5877562"/>
            <a:ext cx="12961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Габариты и</a:t>
            </a:r>
          </a:p>
          <a:p>
            <a:pPr algn="ctr"/>
            <a:r>
              <a:rPr lang="ru-RU" sz="1000" dirty="0"/>
              <a:t>надежность</a:t>
            </a:r>
          </a:p>
        </p:txBody>
      </p:sp>
      <p:sp>
        <p:nvSpPr>
          <p:cNvPr id="70" name="TextBox 26"/>
          <p:cNvSpPr txBox="1">
            <a:spLocks noChangeArrowheads="1"/>
          </p:cNvSpPr>
          <p:nvPr/>
        </p:nvSpPr>
        <p:spPr bwMode="auto">
          <a:xfrm rot="-3516574">
            <a:off x="6294381" y="5288215"/>
            <a:ext cx="10376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err="1"/>
              <a:t>Мощностные</a:t>
            </a:r>
            <a:r>
              <a:rPr lang="ru-RU" sz="1000" dirty="0"/>
              <a:t> </a:t>
            </a:r>
          </a:p>
          <a:p>
            <a:pPr algn="ctr"/>
            <a:r>
              <a:rPr lang="ru-RU" sz="1000" dirty="0"/>
              <a:t>параметры</a:t>
            </a:r>
          </a:p>
        </p:txBody>
      </p:sp>
      <p:sp>
        <p:nvSpPr>
          <p:cNvPr id="71" name="TextBox 27"/>
          <p:cNvSpPr txBox="1">
            <a:spLocks noChangeArrowheads="1"/>
          </p:cNvSpPr>
          <p:nvPr/>
        </p:nvSpPr>
        <p:spPr bwMode="auto">
          <a:xfrm rot="3465519">
            <a:off x="6918905" y="5338405"/>
            <a:ext cx="1159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Частотные</a:t>
            </a:r>
          </a:p>
          <a:p>
            <a:pPr algn="ctr"/>
            <a:r>
              <a:rPr lang="ru-RU" sz="1000" dirty="0"/>
              <a:t>параметры</a:t>
            </a:r>
          </a:p>
        </p:txBody>
      </p:sp>
      <p:sp>
        <p:nvSpPr>
          <p:cNvPr id="78" name="Rectangle 139"/>
          <p:cNvSpPr>
            <a:spLocks noChangeArrowheads="1"/>
          </p:cNvSpPr>
          <p:nvPr/>
        </p:nvSpPr>
        <p:spPr bwMode="auto">
          <a:xfrm>
            <a:off x="0" y="5013176"/>
            <a:ext cx="38519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eaLnBrk="0" hangingPunct="0"/>
            <a:r>
              <a:rPr lang="ru-RU" sz="1000" b="1" dirty="0">
                <a:ea typeface="Calibri" pitchFamily="34" charset="0"/>
                <a:cs typeface="Times New Roman" pitchFamily="18" charset="0"/>
              </a:rPr>
              <a:t>Основные технические характеристики</a:t>
            </a:r>
          </a:p>
          <a:p>
            <a:pPr indent="450850" eaLnBrk="0" hangingPunct="0">
              <a:buFontTx/>
              <a:buChar char="•"/>
            </a:pPr>
            <a:r>
              <a:rPr lang="ru-RU" sz="1000" dirty="0">
                <a:ea typeface="Calibri" pitchFamily="34" charset="0"/>
                <a:cs typeface="Times New Roman" pitchFamily="18" charset="0"/>
              </a:rPr>
              <a:t>средняя входная мощность: 50 - 1000 Вт (2000 Вт)*</a:t>
            </a:r>
          </a:p>
          <a:p>
            <a:pPr indent="450850" eaLnBrk="0" hangingPunct="0">
              <a:buFontTx/>
              <a:buChar char="•"/>
            </a:pPr>
            <a:r>
              <a:rPr lang="ru-RU" sz="1000" dirty="0" err="1">
                <a:ea typeface="Calibri" pitchFamily="34" charset="0"/>
                <a:cs typeface="Times New Roman" pitchFamily="18" charset="0"/>
              </a:rPr>
              <a:t>широкополосность</a:t>
            </a:r>
            <a:r>
              <a:rPr lang="ru-RU" sz="1000" dirty="0">
                <a:ea typeface="Calibri" pitchFamily="34" charset="0"/>
                <a:cs typeface="Times New Roman" pitchFamily="18" charset="0"/>
              </a:rPr>
              <a:t>: до 18 ГГц;</a:t>
            </a:r>
          </a:p>
          <a:p>
            <a:pPr indent="450850" eaLnBrk="0" hangingPunct="0">
              <a:buFontTx/>
              <a:buChar char="•"/>
            </a:pPr>
            <a:r>
              <a:rPr lang="ru-RU" sz="1000" dirty="0">
                <a:ea typeface="Calibri" pitchFamily="34" charset="0"/>
                <a:cs typeface="Times New Roman" pitchFamily="18" charset="0"/>
              </a:rPr>
              <a:t>КСВН: от 1,15 до 1,45</a:t>
            </a:r>
          </a:p>
          <a:p>
            <a:pPr indent="450850" eaLnBrk="0" hangingPunct="0">
              <a:buFontTx/>
              <a:buChar char="•"/>
            </a:pPr>
            <a:r>
              <a:rPr lang="ru-RU" sz="1000" dirty="0">
                <a:ea typeface="Calibri" pitchFamily="34" charset="0"/>
                <a:cs typeface="Times New Roman" pitchFamily="18" charset="0"/>
              </a:rPr>
              <a:t>малая неравномерность ослабления</a:t>
            </a:r>
            <a:r>
              <a:rPr lang="en-US" sz="1000" dirty="0"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1000" dirty="0">
                <a:ea typeface="Calibri" pitchFamily="34" charset="0"/>
                <a:cs typeface="Times New Roman" pitchFamily="18" charset="0"/>
              </a:rPr>
              <a:t>от ±0,3</a:t>
            </a:r>
            <a:r>
              <a:rPr lang="en-US" sz="10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000" dirty="0">
                <a:ea typeface="Calibri" pitchFamily="34" charset="0"/>
                <a:cs typeface="Times New Roman" pitchFamily="18" charset="0"/>
              </a:rPr>
              <a:t>дБ</a:t>
            </a:r>
          </a:p>
          <a:p>
            <a:pPr indent="450850" eaLnBrk="0" hangingPunct="0">
              <a:buFontTx/>
              <a:buChar char="•"/>
            </a:pPr>
            <a:r>
              <a:rPr lang="ru-RU" sz="1000" dirty="0">
                <a:ea typeface="Calibri" pitchFamily="34" charset="0"/>
                <a:cs typeface="Times New Roman" pitchFamily="18" charset="0"/>
              </a:rPr>
              <a:t>Широкий диапазон рабочих температур: -60 °С до +125 °С;</a:t>
            </a:r>
          </a:p>
        </p:txBody>
      </p:sp>
      <p:sp>
        <p:nvSpPr>
          <p:cNvPr id="79" name="Rectangle 139"/>
          <p:cNvSpPr>
            <a:spLocks noChangeArrowheads="1"/>
          </p:cNvSpPr>
          <p:nvPr/>
        </p:nvSpPr>
        <p:spPr bwMode="auto">
          <a:xfrm>
            <a:off x="0" y="6021288"/>
            <a:ext cx="3779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eaLnBrk="0" hangingPunct="0"/>
            <a:r>
              <a:rPr lang="ru-RU" sz="1000" b="1" dirty="0">
                <a:ea typeface="Calibri" pitchFamily="34" charset="0"/>
                <a:cs typeface="Times New Roman" pitchFamily="18" charset="0"/>
              </a:rPr>
              <a:t>Особенности</a:t>
            </a:r>
          </a:p>
          <a:p>
            <a:pPr indent="450850" eaLnBrk="0" hangingPunct="0">
              <a:buFontTx/>
              <a:buChar char="•"/>
            </a:pPr>
            <a:r>
              <a:rPr lang="ru-RU" sz="1000" dirty="0" err="1">
                <a:ea typeface="Calibri" pitchFamily="34" charset="0"/>
                <a:cs typeface="Times New Roman" pitchFamily="18" charset="0"/>
              </a:rPr>
              <a:t>двунаправленность</a:t>
            </a:r>
            <a:r>
              <a:rPr lang="ru-RU" sz="1000" dirty="0"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450850" eaLnBrk="0" hangingPunct="0">
              <a:buFontTx/>
              <a:buChar char="•"/>
            </a:pPr>
            <a:r>
              <a:rPr lang="ru-RU" sz="1000" dirty="0">
                <a:ea typeface="Calibri" pitchFamily="34" charset="0"/>
                <a:cs typeface="Times New Roman" pitchFamily="18" charset="0"/>
              </a:rPr>
              <a:t>возможность каскадного соединения;</a:t>
            </a:r>
          </a:p>
          <a:p>
            <a:pPr indent="450850" eaLnBrk="0" hangingPunct="0">
              <a:buFontTx/>
              <a:buChar char="•"/>
            </a:pPr>
            <a:r>
              <a:rPr lang="ru-RU" sz="1000" dirty="0">
                <a:ea typeface="Calibri" pitchFamily="34" charset="0"/>
                <a:cs typeface="Times New Roman" pitchFamily="18" charset="0"/>
              </a:rPr>
              <a:t>воздушное охлаждение, не требует  </a:t>
            </a:r>
            <a:r>
              <a:rPr lang="ru-RU" sz="1000" dirty="0" err="1">
                <a:ea typeface="Calibri" pitchFamily="34" charset="0"/>
                <a:cs typeface="Times New Roman" pitchFamily="18" charset="0"/>
              </a:rPr>
              <a:t>теплоотвода</a:t>
            </a:r>
            <a:r>
              <a:rPr lang="ru-RU" sz="1000" dirty="0"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16" cstate="print"/>
          <a:srcRect l="5711" t="25900" r="55507" b="20901"/>
          <a:stretch>
            <a:fillRect/>
          </a:stretch>
        </p:blipFill>
        <p:spPr bwMode="auto">
          <a:xfrm>
            <a:off x="3491880" y="5013176"/>
            <a:ext cx="2549016" cy="158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784" y="6430087"/>
            <a:ext cx="1944216" cy="42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3528" y="174412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Финансовый план комплексного проекта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48680"/>
            <a:ext cx="4427984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51520" y="816967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Срок реализации: 2021-2028 г.г.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393019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(индикаторы) эффективности реализации комплексного проекта</a:t>
            </a:r>
          </a:p>
          <a:p>
            <a:r>
              <a:rPr lang="ru-RU" sz="1400" dirty="0"/>
              <a:t>нарастающим итогом на дату окончания реализации комплексного проекта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4716016" y="6504384"/>
            <a:ext cx="533400" cy="381000"/>
          </a:xfrm>
        </p:spPr>
        <p:txBody>
          <a:bodyPr/>
          <a:lstStyle/>
          <a:p>
            <a:fld id="{7ECC84DD-6483-4DCC-BBC6-0FAF2F6E232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458112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103 200 тыс. руб. / 1 203 ед.</a:t>
            </a:r>
          </a:p>
          <a:p>
            <a:r>
              <a:rPr lang="ru-RU" sz="1000" dirty="0"/>
              <a:t>Объем производства и реализации импортозамещающей или инновационной продукции, которая будет создана в ходе реализации комплексного проекта (с НДС, накопленным итогом)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5661248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8 ед.</a:t>
            </a:r>
          </a:p>
          <a:p>
            <a:r>
              <a:rPr lang="ru-RU" sz="1000" dirty="0"/>
              <a:t>Количество вновь создаваемых и модернизируемых </a:t>
            </a:r>
          </a:p>
          <a:p>
            <a:r>
              <a:rPr lang="ru-RU" sz="1000" dirty="0"/>
              <a:t>Высокотехнологичных рабочих мест в рамках реализации</a:t>
            </a:r>
          </a:p>
          <a:p>
            <a:r>
              <a:rPr lang="ru-RU" sz="1000" dirty="0"/>
              <a:t>Комплексного проекта (накопленным итогом)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8024" y="458112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1 ед.</a:t>
            </a:r>
          </a:p>
          <a:p>
            <a:r>
              <a:rPr lang="ru-RU" sz="1000" dirty="0"/>
              <a:t>Количество полученных патентов (накопленным итогом)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8024" y="5661248"/>
            <a:ext cx="34563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9 тыс. долл. США / 8 ед.</a:t>
            </a:r>
          </a:p>
          <a:p>
            <a:r>
              <a:rPr lang="ru-RU" sz="1000" dirty="0"/>
              <a:t>Объем экспорта продукции, которая будет создана в ходе реализации комплексного проекта (накопленным итогом)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743602259"/>
              </p:ext>
            </p:extLst>
          </p:nvPr>
        </p:nvGraphicFramePr>
        <p:xfrm>
          <a:off x="6695728" y="0"/>
          <a:ext cx="244827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" name="Рисунок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989" y="116632"/>
            <a:ext cx="198449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CEF62D4B-3054-4E12-9BAE-58919DA95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27541"/>
              </p:ext>
            </p:extLst>
          </p:nvPr>
        </p:nvGraphicFramePr>
        <p:xfrm>
          <a:off x="395536" y="1523653"/>
          <a:ext cx="6096000" cy="203347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5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9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9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9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9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9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9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9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BD2A447-3D3F-4E9E-A10D-5323D2B5422D}"/>
              </a:ext>
            </a:extLst>
          </p:cNvPr>
          <p:cNvSpPr/>
          <p:nvPr/>
        </p:nvSpPr>
        <p:spPr>
          <a:xfrm>
            <a:off x="899592" y="2675781"/>
            <a:ext cx="1512168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aseline="0" dirty="0">
                <a:solidFill>
                  <a:schemeClr val="bg1"/>
                </a:solidFill>
              </a:rPr>
              <a:t>Бюджетное финансирование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28BF5D2-29D5-4E47-AF81-DF208AF1D8AE}"/>
              </a:ext>
            </a:extLst>
          </p:cNvPr>
          <p:cNvSpPr/>
          <p:nvPr/>
        </p:nvSpPr>
        <p:spPr>
          <a:xfrm>
            <a:off x="899592" y="3107829"/>
            <a:ext cx="1512168" cy="465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dirty="0">
                <a:solidFill>
                  <a:srgbClr val="00B0F0"/>
                </a:solidFill>
              </a:rPr>
              <a:t>Внебюджетное финансирование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1DA717D-F737-4801-B803-260D067EA4B5}"/>
              </a:ext>
            </a:extLst>
          </p:cNvPr>
          <p:cNvSpPr/>
          <p:nvPr/>
        </p:nvSpPr>
        <p:spPr>
          <a:xfrm>
            <a:off x="2411760" y="2387749"/>
            <a:ext cx="3816424" cy="2377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00B0F0"/>
                </a:solidFill>
              </a:rPr>
              <a:t>Производство и продажа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2A04F80-61A8-4767-9E60-CDC915EB4E90}"/>
              </a:ext>
            </a:extLst>
          </p:cNvPr>
          <p:cNvSpPr/>
          <p:nvPr/>
        </p:nvSpPr>
        <p:spPr>
          <a:xfrm>
            <a:off x="899592" y="1739678"/>
            <a:ext cx="1584176" cy="2160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00B0F0"/>
                </a:solidFill>
              </a:rPr>
              <a:t>НИОКР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BAE2B12-E98A-45BD-B61B-8041A6B6A2F1}"/>
              </a:ext>
            </a:extLst>
          </p:cNvPr>
          <p:cNvSpPr/>
          <p:nvPr/>
        </p:nvSpPr>
        <p:spPr>
          <a:xfrm>
            <a:off x="1403648" y="2001863"/>
            <a:ext cx="1080120" cy="37000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Подготовка производства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1725</TotalTime>
  <Words>783</Words>
  <Application>Microsoft Office PowerPoint</Application>
  <PresentationFormat>Экран (4:3)</PresentationFormat>
  <Paragraphs>147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Tw Cen MT</vt:lpstr>
      <vt:lpstr>Wingdings</vt:lpstr>
      <vt:lpstr>Wingdings 2</vt:lpstr>
      <vt:lpstr>Обычная</vt:lpstr>
      <vt:lpstr>Комплексный проект «Разработка и освоение серийного производства коаксиальных ВЧ и СВЧ резистивных поглотителей (фиксированных аттенюаторов) с уровнем входной мощности более 30 Вт», шифр «Аттенюатор-ПР»</vt:lpstr>
      <vt:lpstr>Презентация PowerPoint</vt:lpstr>
      <vt:lpstr>Презентация PowerPoint</vt:lpstr>
      <vt:lpstr>Презентация PowerPoint</vt:lpstr>
    </vt:vector>
  </TitlesOfParts>
  <Company>ERKON-NN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eremeev</dc:creator>
  <cp:lastModifiedBy>USER</cp:lastModifiedBy>
  <cp:revision>212</cp:revision>
  <dcterms:created xsi:type="dcterms:W3CDTF">2021-09-22T11:38:21Z</dcterms:created>
  <dcterms:modified xsi:type="dcterms:W3CDTF">2024-01-22T13:48:46Z</dcterms:modified>
</cp:coreProperties>
</file>